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E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9" d="100"/>
          <a:sy n="79" d="100"/>
        </p:scale>
        <p:origin x="850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2D21D0-7C93-489A-861C-E958EDADC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9B28BB-E83E-4DC3-9C2C-EE213AFC3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E7A5D5-5818-4742-A6EB-37DC23E0E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665D-B2B9-40C1-BA07-AD8D9D6D94A7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A0D065-34B4-491F-84C9-1D11CB43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E9C9F-F28A-45E5-8573-4F4D5464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8366-5214-4DF1-8027-1CAD291A6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696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AE471-B8BD-4C77-8DB0-90F42BA46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40B58E8-F053-47CF-992B-7FB84C869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8971E5-51DE-4161-B665-01529F88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665D-B2B9-40C1-BA07-AD8D9D6D94A7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77F028-DF66-4E89-BAEF-26B703E72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C26660-7A6A-4D83-BB23-9605A8AB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8366-5214-4DF1-8027-1CAD291A6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604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E3321BB-C38D-463C-914E-70424E5B08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DD66E2B-40EC-4A67-962E-1ABF166C4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F6ECC3-E493-4EE2-849F-045365C5E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665D-B2B9-40C1-BA07-AD8D9D6D94A7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C578AF-8BEE-4E2E-9593-B3EAA035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8F14B2-CEBA-4D4C-ACE2-AD92A786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8366-5214-4DF1-8027-1CAD291A6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44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4A89E-E43A-42C6-8554-6A221041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15EA54-AB62-4BAE-BD5A-F8780116C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2070E6-A2AE-4866-BF68-B8C8078EB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665D-B2B9-40C1-BA07-AD8D9D6D94A7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27D7BB-FBE1-4260-B4D9-EA7828234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3FB424-6CF1-40A3-920B-757E876DD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8366-5214-4DF1-8027-1CAD291A6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034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D7D24A-1C3D-4052-B63C-A3E0952FC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458434D-EBA0-4667-B0F4-E25A0F6A7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F31D92-43AA-4DC2-B2D8-1B2D20A27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665D-B2B9-40C1-BA07-AD8D9D6D94A7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6CC7C4-6B98-4529-96DA-E6804B6A3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A0A70A-5F15-41FE-9A2A-BB572201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8366-5214-4DF1-8027-1CAD291A6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507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C03A99-4905-495C-952A-26B95FEF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CFEFD8-0AA1-4308-B918-CF0E90CB8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5D7CD8-F547-46B5-A116-A5E7C9039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DB57376-D00C-4991-B5DF-627792528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665D-B2B9-40C1-BA07-AD8D9D6D94A7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CE36E88-25E7-42B2-9539-43BA675E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AECFAF5-B091-4543-B986-A31B39C0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8366-5214-4DF1-8027-1CAD291A6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9545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B3B2B-B548-4F23-A4E0-D263471B1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F9B4D7-157E-416C-AB6A-090ABE4A3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F135FA-7B67-4025-9E03-383B5BBA4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ADCEB6F-BEEC-4335-9DD3-DBDC84FF6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062880C-BD43-4A32-A7AD-4C34F2B3F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00D7259-751E-4710-B198-0C26BB6EA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665D-B2B9-40C1-BA07-AD8D9D6D94A7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A3D6647-0CA7-45B7-BE51-F8E78427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CAB3C74-7659-41CB-BA3E-3626E1DF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8366-5214-4DF1-8027-1CAD291A6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406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E8F73-7B86-4290-9261-109270C1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38675ED-6BAF-4B8D-A730-C3F4DA667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665D-B2B9-40C1-BA07-AD8D9D6D94A7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4C16CFC-D789-4415-A778-A601F4483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D0A9B6-61FB-4AF4-9974-E2390C03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8366-5214-4DF1-8027-1CAD291A6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33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6E527E3-0D58-41BC-ACF2-B6604BEF3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665D-B2B9-40C1-BA07-AD8D9D6D94A7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487F657-7C9A-4398-9B10-DB586221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4F3DDF-449B-4295-BB7A-9818989D1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8366-5214-4DF1-8027-1CAD291A6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452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578619-90F4-44BE-BB2D-048CC2EC0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BFB55D-7AFA-4EE1-8F95-20F36E12E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89126B-75EE-479E-806F-97F024388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C576F6-4441-4ED5-9F3D-3BCD7811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665D-B2B9-40C1-BA07-AD8D9D6D94A7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5399EE-A57E-4352-BC04-5284C6D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0C20B3-54D3-4A0E-8916-85F3E186D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8366-5214-4DF1-8027-1CAD291A6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674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47A757-0E7A-4D2D-8E19-31A71E08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0DA85D3-C93C-4760-9DA5-6B0E00B13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E97DBC-8FC3-40A0-B5A5-7E27103ED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22BA1F-E495-415E-A9B5-55470B02A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665D-B2B9-40C1-BA07-AD8D9D6D94A7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D130E1B-3362-41E8-802E-797E6B5C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99CBD40-EBF0-4E44-B91C-992577BC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8366-5214-4DF1-8027-1CAD291A6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2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B7B74F9-305D-4B85-BCB5-78A9EF7E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A5AE72-B361-409A-A8BB-B5F839080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E1314F-6636-4A81-B00B-0B42B6488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F665D-B2B9-40C1-BA07-AD8D9D6D94A7}" type="datetimeFigureOut">
              <a:rPr lang="zh-TW" altLang="en-US" smtClean="0"/>
              <a:t>2022/8/16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C34844-FBD2-422D-9207-ECF53685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8DAF8E-E9F4-4143-B7C6-EB9550BCA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E8366-5214-4DF1-8027-1CAD291A6E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65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12" Type="http://schemas.openxmlformats.org/officeDocument/2006/relationships/image" Target="../media/image12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0.png"/><Relationship Id="rId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12" Type="http://schemas.openxmlformats.org/officeDocument/2006/relationships/image" Target="../media/image22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15460CD-9BA0-4200-8A5B-0306B5DF2A4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2406" y="1068970"/>
            <a:ext cx="3069590" cy="158496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6BD6019-97C8-48FE-A857-179A92069E35}"/>
              </a:ext>
            </a:extLst>
          </p:cNvPr>
          <p:cNvSpPr/>
          <p:nvPr/>
        </p:nvSpPr>
        <p:spPr>
          <a:xfrm>
            <a:off x="2940661" y="1253740"/>
            <a:ext cx="1387803" cy="1443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DDB888-2288-465E-BB2A-5A44BD97785F}"/>
              </a:ext>
            </a:extLst>
          </p:cNvPr>
          <p:cNvSpPr/>
          <p:nvPr/>
        </p:nvSpPr>
        <p:spPr>
          <a:xfrm>
            <a:off x="3026806" y="3281465"/>
            <a:ext cx="794133" cy="211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7838CC-98E5-48DE-B63E-FE23EF23851B}"/>
              </a:ext>
            </a:extLst>
          </p:cNvPr>
          <p:cNvSpPr/>
          <p:nvPr/>
        </p:nvSpPr>
        <p:spPr>
          <a:xfrm>
            <a:off x="2962976" y="1345594"/>
            <a:ext cx="76014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00" b="1" dirty="0">
                <a:solidFill>
                  <a:srgbClr val="333333"/>
                </a:solidFill>
                <a:latin typeface="Arial" panose="020B0604020202020204" pitchFamily="34" charset="0"/>
              </a:rPr>
              <a:t>Flow section:</a:t>
            </a:r>
            <a:endParaRPr lang="zh-TW" altLang="en-US" sz="7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C7FA79D-4A9D-403E-A6E8-8006B8C65DA5}"/>
              </a:ext>
            </a:extLst>
          </p:cNvPr>
          <p:cNvSpPr/>
          <p:nvPr/>
        </p:nvSpPr>
        <p:spPr>
          <a:xfrm>
            <a:off x="2962976" y="2036012"/>
            <a:ext cx="42030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00" b="1" dirty="0">
                <a:solidFill>
                  <a:srgbClr val="333333"/>
                </a:solidFill>
                <a:latin typeface="Arial" panose="020B0604020202020204" pitchFamily="34" charset="0"/>
              </a:rPr>
              <a:t>Flow:</a:t>
            </a:r>
            <a:endParaRPr lang="zh-TW" altLang="en-US" sz="7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99E732-4D5A-4B04-8C8F-136BD469C091}"/>
              </a:ext>
            </a:extLst>
          </p:cNvPr>
          <p:cNvSpPr/>
          <p:nvPr/>
        </p:nvSpPr>
        <p:spPr>
          <a:xfrm>
            <a:off x="2962976" y="1707005"/>
            <a:ext cx="88271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7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Hydraulic radius: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52051B7-A8B3-4537-8109-C0FCCF548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053" y="1388956"/>
            <a:ext cx="659094" cy="113266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20DE2DD-6128-4202-99C5-5C2E0CD4B2DB}"/>
              </a:ext>
            </a:extLst>
          </p:cNvPr>
          <p:cNvSpPr/>
          <p:nvPr/>
        </p:nvSpPr>
        <p:spPr>
          <a:xfrm>
            <a:off x="2962976" y="2344971"/>
            <a:ext cx="105830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00" b="1" dirty="0">
                <a:solidFill>
                  <a:srgbClr val="333333"/>
                </a:solidFill>
                <a:latin typeface="Arial" panose="020B0604020202020204" pitchFamily="34" charset="0"/>
              </a:rPr>
              <a:t>Sediment discharge:</a:t>
            </a:r>
          </a:p>
        </p:txBody>
      </p:sp>
    </p:spTree>
    <p:extLst>
      <p:ext uri="{BB962C8B-B14F-4D97-AF65-F5344CB8AC3E}">
        <p14:creationId xmlns:p14="http://schemas.microsoft.com/office/powerpoint/2010/main" val="2695137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5284842-8507-4048-90F3-BBF2DC7669D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8547" y="1228407"/>
            <a:ext cx="1978025" cy="15970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8EC50FD-9A5A-4678-B276-A1431F3E5EAA}"/>
              </a:ext>
            </a:extLst>
          </p:cNvPr>
          <p:cNvSpPr/>
          <p:nvPr/>
        </p:nvSpPr>
        <p:spPr>
          <a:xfrm>
            <a:off x="3097530" y="2659380"/>
            <a:ext cx="320040" cy="129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D8A2F4A-3366-4BBE-88D9-D9593DAB2FA5}"/>
              </a:ext>
            </a:extLst>
          </p:cNvPr>
          <p:cNvSpPr/>
          <p:nvPr/>
        </p:nvSpPr>
        <p:spPr>
          <a:xfrm>
            <a:off x="3034525" y="2631817"/>
            <a:ext cx="67464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dirty="0">
                <a:solidFill>
                  <a:srgbClr val="333333"/>
                </a:solidFill>
                <a:latin typeface="Arial" panose="020B0604020202020204" pitchFamily="34" charset="0"/>
              </a:rPr>
              <a:t>T</a:t>
            </a:r>
            <a:r>
              <a:rPr lang="en-US" altLang="zh-TW" sz="60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urbidity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5D54F4-910A-4BCB-81D3-423D0440E66D}"/>
              </a:ext>
            </a:extLst>
          </p:cNvPr>
          <p:cNvSpPr/>
          <p:nvPr/>
        </p:nvSpPr>
        <p:spPr>
          <a:xfrm>
            <a:off x="2297430" y="1885950"/>
            <a:ext cx="168107" cy="361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0D61CB-A5DE-45A2-895E-B1CF6F9A96D1}"/>
              </a:ext>
            </a:extLst>
          </p:cNvPr>
          <p:cNvSpPr/>
          <p:nvPr/>
        </p:nvSpPr>
        <p:spPr>
          <a:xfrm rot="16200000">
            <a:off x="1937161" y="2162766"/>
            <a:ext cx="92044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00" dirty="0">
                <a:solidFill>
                  <a:srgbClr val="333333"/>
                </a:solidFill>
                <a:latin typeface="Arial" panose="020B0604020202020204" pitchFamily="34" charset="0"/>
              </a:rPr>
              <a:t>Normal concentration</a:t>
            </a:r>
            <a:endParaRPr lang="zh-TW" altLang="en-US" sz="6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4E8D1EB-A76F-497F-B429-99EAD0D39F89}"/>
              </a:ext>
            </a:extLst>
          </p:cNvPr>
          <p:cNvSpPr/>
          <p:nvPr/>
        </p:nvSpPr>
        <p:spPr>
          <a:xfrm>
            <a:off x="3356609" y="2289810"/>
            <a:ext cx="352564" cy="68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B4A43B-7265-429C-BE3E-AD4ADF591AC1}"/>
              </a:ext>
            </a:extLst>
          </p:cNvPr>
          <p:cNvSpPr/>
          <p:nvPr/>
        </p:nvSpPr>
        <p:spPr>
          <a:xfrm>
            <a:off x="3276258" y="2235577"/>
            <a:ext cx="48122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" dirty="0">
                <a:solidFill>
                  <a:srgbClr val="333333"/>
                </a:solidFill>
                <a:latin typeface="Arial" panose="020B0604020202020204" pitchFamily="34" charset="0"/>
              </a:rPr>
              <a:t>Turbidity test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D8960F-5AEF-46C2-9C5C-CB36C9A0450D}"/>
              </a:ext>
            </a:extLst>
          </p:cNvPr>
          <p:cNvSpPr/>
          <p:nvPr/>
        </p:nvSpPr>
        <p:spPr>
          <a:xfrm>
            <a:off x="3363830" y="2376675"/>
            <a:ext cx="644290" cy="82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3AD88F3-A6B1-498B-AF21-9933BD23C8BF}"/>
              </a:ext>
            </a:extLst>
          </p:cNvPr>
          <p:cNvSpPr/>
          <p:nvPr/>
        </p:nvSpPr>
        <p:spPr>
          <a:xfrm>
            <a:off x="3280068" y="2353047"/>
            <a:ext cx="944201" cy="14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50" dirty="0">
                <a:solidFill>
                  <a:srgbClr val="333333"/>
                </a:solidFill>
                <a:latin typeface="Arial" panose="020B0604020202020204" pitchFamily="34" charset="0"/>
              </a:rPr>
              <a:t>Linear regression(Turbidity test)</a:t>
            </a:r>
          </a:p>
        </p:txBody>
      </p:sp>
    </p:spTree>
    <p:extLst>
      <p:ext uri="{BB962C8B-B14F-4D97-AF65-F5344CB8AC3E}">
        <p14:creationId xmlns:p14="http://schemas.microsoft.com/office/powerpoint/2010/main" val="531423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德基_ALL">
            <a:extLst>
              <a:ext uri="{FF2B5EF4-FFF2-40B4-BE49-F238E27FC236}">
                <a16:creationId xmlns:a16="http://schemas.microsoft.com/office/drawing/2014/main" id="{A4F2C5C9-1AA3-4F73-9CE6-28F5948E9BC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494" y="2554605"/>
            <a:ext cx="4017010" cy="17487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B23073-ECC7-4DED-98D3-B59AB34BB0CF}"/>
              </a:ext>
            </a:extLst>
          </p:cNvPr>
          <p:cNvSpPr/>
          <p:nvPr/>
        </p:nvSpPr>
        <p:spPr>
          <a:xfrm>
            <a:off x="5895340" y="3345180"/>
            <a:ext cx="149860" cy="6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2A19D7-CEA7-4660-B377-2D64C80E5466}"/>
              </a:ext>
            </a:extLst>
          </p:cNvPr>
          <p:cNvSpPr/>
          <p:nvPr/>
        </p:nvSpPr>
        <p:spPr>
          <a:xfrm>
            <a:off x="5802630" y="3289935"/>
            <a:ext cx="358551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50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Time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D513F8A-933E-4D8C-A320-1AADF4253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865" y="4232264"/>
            <a:ext cx="411403" cy="7113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C5102BD-59D8-4E6E-B688-105D36400E80}"/>
              </a:ext>
            </a:extLst>
          </p:cNvPr>
          <p:cNvSpPr/>
          <p:nvPr/>
        </p:nvSpPr>
        <p:spPr>
          <a:xfrm>
            <a:off x="4087494" y="2914650"/>
            <a:ext cx="76836" cy="144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B78654-9FB2-4F6D-8EC8-65EFCADBA843}"/>
              </a:ext>
            </a:extLst>
          </p:cNvPr>
          <p:cNvSpPr/>
          <p:nvPr/>
        </p:nvSpPr>
        <p:spPr>
          <a:xfrm rot="16200000">
            <a:off x="3879087" y="2976696"/>
            <a:ext cx="48603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00" dirty="0">
                <a:solidFill>
                  <a:srgbClr val="333333"/>
                </a:solidFill>
                <a:latin typeface="Arial" panose="020B0604020202020204" pitchFamily="34" charset="0"/>
              </a:rPr>
              <a:t>Water flow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69DDEF7-BE55-4AF2-9D20-FCC796329FA0}"/>
              </a:ext>
            </a:extLst>
          </p:cNvPr>
          <p:cNvSpPr/>
          <p:nvPr/>
        </p:nvSpPr>
        <p:spPr>
          <a:xfrm>
            <a:off x="4090033" y="3806825"/>
            <a:ext cx="90171" cy="194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FEE304C-33FB-4DF5-9A4F-782B49EEC6AC}"/>
              </a:ext>
            </a:extLst>
          </p:cNvPr>
          <p:cNvSpPr/>
          <p:nvPr/>
        </p:nvSpPr>
        <p:spPr>
          <a:xfrm rot="16200000">
            <a:off x="3752252" y="4007820"/>
            <a:ext cx="74732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00" dirty="0">
                <a:solidFill>
                  <a:srgbClr val="333333"/>
                </a:solidFill>
                <a:latin typeface="Arial" panose="020B0604020202020204" pitchFamily="34" charset="0"/>
              </a:rPr>
              <a:t>Sediment discharge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36F7399-65F6-4C4F-9970-B206D285B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875" y="2870835"/>
            <a:ext cx="84629" cy="30289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89FABF2-6C1A-4362-9E7A-8A3E69A2C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598" y="3766703"/>
            <a:ext cx="84629" cy="30289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D08312E-673F-4DF5-A2C6-A67FE06213E5}"/>
              </a:ext>
            </a:extLst>
          </p:cNvPr>
          <p:cNvSpPr/>
          <p:nvPr/>
        </p:nvSpPr>
        <p:spPr>
          <a:xfrm rot="16200000">
            <a:off x="7691853" y="3056965"/>
            <a:ext cx="72968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00" dirty="0">
                <a:solidFill>
                  <a:srgbClr val="333333"/>
                </a:solidFill>
                <a:latin typeface="Arial" panose="020B0604020202020204" pitchFamily="34" charset="0"/>
              </a:rPr>
              <a:t>Hourly precipitation</a:t>
            </a:r>
            <a:endParaRPr lang="zh-TW" altLang="en-US" sz="5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DDD734F-0403-40D6-92C2-572F0CCADE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14"/>
          <a:stretch/>
        </p:blipFill>
        <p:spPr>
          <a:xfrm>
            <a:off x="8027598" y="3408679"/>
            <a:ext cx="94294" cy="91516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A59BDC43-44B5-4320-994E-A5CEDD55A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4610100" y="2620196"/>
            <a:ext cx="155976" cy="949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FC45A2E4-3300-443E-8D7E-21E6A8698D43}"/>
              </a:ext>
            </a:extLst>
          </p:cNvPr>
          <p:cNvSpPr/>
          <p:nvPr/>
        </p:nvSpPr>
        <p:spPr>
          <a:xfrm>
            <a:off x="4493964" y="2565174"/>
            <a:ext cx="3882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00" dirty="0">
                <a:solidFill>
                  <a:srgbClr val="333333"/>
                </a:solidFill>
                <a:latin typeface="Arial" panose="020B0604020202020204" pitchFamily="34" charset="0"/>
              </a:rPr>
              <a:t>Hourly </a:t>
            </a:r>
          </a:p>
          <a:p>
            <a:pPr algn="ctr"/>
            <a:r>
              <a:rPr lang="en-US" altLang="zh-TW" sz="300" dirty="0">
                <a:solidFill>
                  <a:srgbClr val="333333"/>
                </a:solidFill>
                <a:latin typeface="Arial" panose="020B0604020202020204" pitchFamily="34" charset="0"/>
              </a:rPr>
              <a:t>precipitation</a:t>
            </a:r>
            <a:endParaRPr lang="zh-TW" altLang="en-US" sz="3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69550FED-693A-4D77-A1C4-94BD6865C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4619589" y="3510302"/>
            <a:ext cx="155976" cy="94942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B14DA6DA-CE50-4F27-9CB1-F9F7494D36C1}"/>
              </a:ext>
            </a:extLst>
          </p:cNvPr>
          <p:cNvSpPr/>
          <p:nvPr/>
        </p:nvSpPr>
        <p:spPr>
          <a:xfrm>
            <a:off x="4505358" y="3455280"/>
            <a:ext cx="3882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00" dirty="0">
                <a:solidFill>
                  <a:srgbClr val="333333"/>
                </a:solidFill>
                <a:latin typeface="Arial" panose="020B0604020202020204" pitchFamily="34" charset="0"/>
              </a:rPr>
              <a:t>Hourly </a:t>
            </a:r>
          </a:p>
          <a:p>
            <a:pPr algn="ctr"/>
            <a:r>
              <a:rPr lang="en-US" altLang="zh-TW" sz="300" dirty="0">
                <a:solidFill>
                  <a:srgbClr val="333333"/>
                </a:solidFill>
                <a:latin typeface="Arial" panose="020B0604020202020204" pitchFamily="34" charset="0"/>
              </a:rPr>
              <a:t>precipitation</a:t>
            </a:r>
            <a:endParaRPr lang="zh-TW" altLang="en-US" sz="3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075DAC9A-42EB-4594-81DE-DB949BD3C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7969" y="2604135"/>
            <a:ext cx="452716" cy="70682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5BFBE150-9602-4DE1-AF94-127B31E9891B}"/>
              </a:ext>
            </a:extLst>
          </p:cNvPr>
          <p:cNvSpPr/>
          <p:nvPr/>
        </p:nvSpPr>
        <p:spPr>
          <a:xfrm>
            <a:off x="4930030" y="2576639"/>
            <a:ext cx="636713" cy="1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" dirty="0">
                <a:solidFill>
                  <a:srgbClr val="333333"/>
                </a:solidFill>
                <a:latin typeface="Arial" panose="020B0604020202020204" pitchFamily="34" charset="0"/>
              </a:rPr>
              <a:t>Nanhu River</a:t>
            </a:r>
            <a:r>
              <a:rPr lang="en-US" altLang="zh-TW" sz="3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zh-TW" altLang="en-US" sz="300" dirty="0">
                <a:solidFill>
                  <a:srgbClr val="333333"/>
                </a:solidFill>
                <a:latin typeface="Arial" panose="020B0604020202020204" pitchFamily="34" charset="0"/>
              </a:rPr>
              <a:t>Nanhu Bridge</a:t>
            </a: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23CF5FFD-3B9F-4BE8-B77F-B490DF467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9009" y="2612760"/>
            <a:ext cx="397472" cy="62057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CE729CAD-DAC2-47CE-928F-34B694E98179}"/>
              </a:ext>
            </a:extLst>
          </p:cNvPr>
          <p:cNvSpPr/>
          <p:nvPr/>
        </p:nvSpPr>
        <p:spPr>
          <a:xfrm>
            <a:off x="5628716" y="2582318"/>
            <a:ext cx="598058" cy="1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00" dirty="0">
                <a:solidFill>
                  <a:srgbClr val="333333"/>
                </a:solidFill>
                <a:latin typeface="Arial" panose="020B0604020202020204" pitchFamily="34" charset="0"/>
              </a:rPr>
              <a:t>Huan Shan No.3 Bridge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B4A414F-EAB4-4C07-B394-2A97CAAF6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6384950" y="2612760"/>
            <a:ext cx="290364" cy="161488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87184EE6-7338-4B8C-BD07-3400D09DE9AE}"/>
              </a:ext>
            </a:extLst>
          </p:cNvPr>
          <p:cNvSpPr/>
          <p:nvPr/>
        </p:nvSpPr>
        <p:spPr>
          <a:xfrm>
            <a:off x="6274592" y="2576639"/>
            <a:ext cx="453970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00" dirty="0">
                <a:solidFill>
                  <a:srgbClr val="333333"/>
                </a:solidFill>
                <a:latin typeface="Arial" panose="020B0604020202020204" pitchFamily="34" charset="0"/>
              </a:rPr>
              <a:t>Jing Hua Bridge</a:t>
            </a: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5E5C5563-9AC0-4176-B569-BE865B2B2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6938671" y="2595806"/>
            <a:ext cx="690547" cy="119332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941F96DF-6A77-4F67-B629-A908FC337CC6}"/>
              </a:ext>
            </a:extLst>
          </p:cNvPr>
          <p:cNvSpPr/>
          <p:nvPr/>
        </p:nvSpPr>
        <p:spPr>
          <a:xfrm>
            <a:off x="6825094" y="2589776"/>
            <a:ext cx="473206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00" dirty="0">
                <a:solidFill>
                  <a:srgbClr val="333333"/>
                </a:solidFill>
                <a:latin typeface="Arial" panose="020B0604020202020204" pitchFamily="34" charset="0"/>
              </a:rPr>
              <a:t>Ren Shou </a:t>
            </a:r>
            <a:r>
              <a:rPr lang="zh-TW" altLang="en-US" sz="300" dirty="0">
                <a:solidFill>
                  <a:srgbClr val="333333"/>
                </a:solidFill>
                <a:latin typeface="Arial" panose="020B0604020202020204" pitchFamily="34" charset="0"/>
              </a:rPr>
              <a:t>Bridge</a:t>
            </a: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EA7402EB-093F-4611-850F-FCF523E91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1576" y="3494241"/>
            <a:ext cx="452716" cy="7068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8D46A143-FD41-4C06-83EC-62998F91569B}"/>
              </a:ext>
            </a:extLst>
          </p:cNvPr>
          <p:cNvSpPr/>
          <p:nvPr/>
        </p:nvSpPr>
        <p:spPr>
          <a:xfrm>
            <a:off x="4943637" y="3466745"/>
            <a:ext cx="636713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00" dirty="0">
                <a:solidFill>
                  <a:srgbClr val="333333"/>
                </a:solidFill>
                <a:latin typeface="Arial" panose="020B0604020202020204" pitchFamily="34" charset="0"/>
              </a:rPr>
              <a:t>Nanhu River</a:t>
            </a:r>
            <a:r>
              <a:rPr lang="en-US" altLang="zh-TW" sz="3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zh-TW" altLang="en-US" sz="300" dirty="0">
                <a:solidFill>
                  <a:srgbClr val="333333"/>
                </a:solidFill>
                <a:latin typeface="Arial" panose="020B0604020202020204" pitchFamily="34" charset="0"/>
              </a:rPr>
              <a:t>Nanhu Bridge</a:t>
            </a: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64C8E1BC-D06E-49E2-9E35-6FC83F6A3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6795" y="3497187"/>
            <a:ext cx="397472" cy="62057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514E2DD1-F19D-4963-8F07-D394521DBFCA}"/>
              </a:ext>
            </a:extLst>
          </p:cNvPr>
          <p:cNvSpPr/>
          <p:nvPr/>
        </p:nvSpPr>
        <p:spPr>
          <a:xfrm>
            <a:off x="5636502" y="3466745"/>
            <a:ext cx="598058" cy="1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00" dirty="0">
                <a:solidFill>
                  <a:srgbClr val="333333"/>
                </a:solidFill>
                <a:latin typeface="Arial" panose="020B0604020202020204" pitchFamily="34" charset="0"/>
              </a:rPr>
              <a:t>Huan Shan No.3 Bridge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1DC1171B-E1C6-4011-BB2E-782FCA9C1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6404821" y="3491401"/>
            <a:ext cx="290364" cy="161488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D8C92739-E217-4F16-B629-DC5A60A31779}"/>
              </a:ext>
            </a:extLst>
          </p:cNvPr>
          <p:cNvSpPr/>
          <p:nvPr/>
        </p:nvSpPr>
        <p:spPr>
          <a:xfrm>
            <a:off x="6294463" y="3465440"/>
            <a:ext cx="453970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00" dirty="0">
                <a:solidFill>
                  <a:srgbClr val="333333"/>
                </a:solidFill>
                <a:latin typeface="Arial" panose="020B0604020202020204" pitchFamily="34" charset="0"/>
              </a:rPr>
              <a:t>Jing Hua Bridge</a:t>
            </a: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F09E06AC-2C97-4FFB-B7F4-00A4E423D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6953026" y="3484607"/>
            <a:ext cx="690547" cy="119332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F18EED2D-A755-4F79-A355-DF98783F02AA}"/>
              </a:ext>
            </a:extLst>
          </p:cNvPr>
          <p:cNvSpPr/>
          <p:nvPr/>
        </p:nvSpPr>
        <p:spPr>
          <a:xfrm>
            <a:off x="6839449" y="3478577"/>
            <a:ext cx="473206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00" dirty="0">
                <a:solidFill>
                  <a:srgbClr val="333333"/>
                </a:solidFill>
                <a:latin typeface="Arial" panose="020B0604020202020204" pitchFamily="34" charset="0"/>
              </a:rPr>
              <a:t>Ren Shou </a:t>
            </a:r>
            <a:r>
              <a:rPr lang="zh-TW" altLang="en-US" sz="300" dirty="0">
                <a:solidFill>
                  <a:srgbClr val="333333"/>
                </a:solidFill>
                <a:latin typeface="Arial" panose="020B0604020202020204" pitchFamily="34" charset="0"/>
              </a:rPr>
              <a:t>Bridge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4BE9489-CB2B-470B-BAE1-A936AA2851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0836" y="3416537"/>
            <a:ext cx="94294" cy="96040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0B4E245-BD1C-4761-A09F-BB92D88219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9561" y="4237759"/>
            <a:ext cx="439324" cy="8863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619FDA27-4942-49F4-A5C8-FCEA3D31F0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1784" y="2607368"/>
            <a:ext cx="129551" cy="829827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858C1E09-F9FF-4ED8-AA55-6CFE181B24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7598" y="3374573"/>
            <a:ext cx="129551" cy="82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3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霧社_ALL">
            <a:extLst>
              <a:ext uri="{FF2B5EF4-FFF2-40B4-BE49-F238E27FC236}">
                <a16:creationId xmlns:a16="http://schemas.microsoft.com/office/drawing/2014/main" id="{9DA5131B-5722-4239-AE1A-C32F260B708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870" y="2581910"/>
            <a:ext cx="3858260" cy="169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3822AAE-B0BD-4FB2-8F3A-1A8D17DD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485" y="4204959"/>
            <a:ext cx="411403" cy="7113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515BE84-B459-42DE-BE72-473F6D3BC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45" y="3357869"/>
            <a:ext cx="411403" cy="711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370D094-AD73-434F-9BDF-72FF605E8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905" y="3357869"/>
            <a:ext cx="92356" cy="91516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452678B-44C0-4920-ACB1-9CC4CDE8347F}"/>
              </a:ext>
            </a:extLst>
          </p:cNvPr>
          <p:cNvSpPr/>
          <p:nvPr/>
        </p:nvSpPr>
        <p:spPr>
          <a:xfrm>
            <a:off x="4163695" y="2932430"/>
            <a:ext cx="76836" cy="144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BEF55F-C615-430F-9C13-C578426D1B52}"/>
              </a:ext>
            </a:extLst>
          </p:cNvPr>
          <p:cNvSpPr/>
          <p:nvPr/>
        </p:nvSpPr>
        <p:spPr>
          <a:xfrm rot="16200000">
            <a:off x="3955288" y="2994476"/>
            <a:ext cx="48603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00" dirty="0">
                <a:solidFill>
                  <a:srgbClr val="333333"/>
                </a:solidFill>
                <a:latin typeface="Arial" panose="020B0604020202020204" pitchFamily="34" charset="0"/>
              </a:rPr>
              <a:t>Water flow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84F7CD4-0D84-4CEB-AAD0-E5F6C312D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639515" y="2623046"/>
            <a:ext cx="178863" cy="13539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90742B7-3076-4979-953F-FF73245649CC}"/>
              </a:ext>
            </a:extLst>
          </p:cNvPr>
          <p:cNvSpPr/>
          <p:nvPr/>
        </p:nvSpPr>
        <p:spPr>
          <a:xfrm>
            <a:off x="4562544" y="2581910"/>
            <a:ext cx="3882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00" dirty="0">
                <a:solidFill>
                  <a:srgbClr val="333333"/>
                </a:solidFill>
                <a:latin typeface="Arial" panose="020B0604020202020204" pitchFamily="34" charset="0"/>
              </a:rPr>
              <a:t>Hourly </a:t>
            </a:r>
          </a:p>
          <a:p>
            <a:pPr algn="ctr"/>
            <a:r>
              <a:rPr lang="en-US" altLang="zh-TW" sz="300" dirty="0">
                <a:solidFill>
                  <a:srgbClr val="333333"/>
                </a:solidFill>
                <a:latin typeface="Arial" panose="020B0604020202020204" pitchFamily="34" charset="0"/>
              </a:rPr>
              <a:t>precipitation</a:t>
            </a:r>
            <a:endParaRPr lang="zh-TW" altLang="en-US" sz="3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340732F-E2A0-46A4-90F8-CB0D560BB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696145" y="3491726"/>
            <a:ext cx="178863" cy="13539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103AA7B-B1F1-42A4-B54D-91CAF493930F}"/>
              </a:ext>
            </a:extLst>
          </p:cNvPr>
          <p:cNvSpPr/>
          <p:nvPr/>
        </p:nvSpPr>
        <p:spPr>
          <a:xfrm>
            <a:off x="4619174" y="3450590"/>
            <a:ext cx="3882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00" dirty="0">
                <a:solidFill>
                  <a:srgbClr val="333333"/>
                </a:solidFill>
                <a:latin typeface="Arial" panose="020B0604020202020204" pitchFamily="34" charset="0"/>
              </a:rPr>
              <a:t>Hourly </a:t>
            </a:r>
          </a:p>
          <a:p>
            <a:pPr algn="ctr"/>
            <a:r>
              <a:rPr lang="en-US" altLang="zh-TW" sz="300" dirty="0">
                <a:solidFill>
                  <a:srgbClr val="333333"/>
                </a:solidFill>
                <a:latin typeface="Arial" panose="020B0604020202020204" pitchFamily="34" charset="0"/>
              </a:rPr>
              <a:t>precipitation</a:t>
            </a:r>
            <a:endParaRPr lang="zh-TW" altLang="en-US" sz="3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BB3E4E9-2BF3-4EF0-B4D6-6F7C19533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1522" y="2626942"/>
            <a:ext cx="338518" cy="7815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DD6F274-606B-4BF7-AA3D-0AC06B5E85BA}"/>
              </a:ext>
            </a:extLst>
          </p:cNvPr>
          <p:cNvSpPr/>
          <p:nvPr/>
        </p:nvSpPr>
        <p:spPr>
          <a:xfrm>
            <a:off x="4962757" y="2596771"/>
            <a:ext cx="482824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00" dirty="0">
                <a:solidFill>
                  <a:srgbClr val="333333"/>
                </a:solidFill>
                <a:latin typeface="Arial" panose="020B0604020202020204" pitchFamily="34" charset="0"/>
              </a:rPr>
              <a:t>Ma Hai Po Bridge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6982C96-5FDC-4848-9082-BD2BB191C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8152" y="3482612"/>
            <a:ext cx="338518" cy="78158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6870AF1D-45CA-45E6-86C0-967D946A4746}"/>
              </a:ext>
            </a:extLst>
          </p:cNvPr>
          <p:cNvSpPr/>
          <p:nvPr/>
        </p:nvSpPr>
        <p:spPr>
          <a:xfrm>
            <a:off x="5019387" y="3452441"/>
            <a:ext cx="482824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00" dirty="0">
                <a:solidFill>
                  <a:srgbClr val="333333"/>
                </a:solidFill>
                <a:latin typeface="Arial" panose="020B0604020202020204" pitchFamily="34" charset="0"/>
              </a:rPr>
              <a:t>Ma Hai Po Bridge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A1295A9-B8A6-48A6-93ED-BFF651FFE5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5641911" y="2646520"/>
            <a:ext cx="349949" cy="8875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CD319865-0575-4102-9B31-F180A01EFD3A}"/>
              </a:ext>
            </a:extLst>
          </p:cNvPr>
          <p:cNvSpPr/>
          <p:nvPr/>
        </p:nvSpPr>
        <p:spPr>
          <a:xfrm>
            <a:off x="5537011" y="2581910"/>
            <a:ext cx="40908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00" dirty="0">
                <a:solidFill>
                  <a:srgbClr val="333333"/>
                </a:solidFill>
                <a:latin typeface="Arial" panose="020B0604020202020204" pitchFamily="34" charset="0"/>
              </a:rPr>
              <a:t>Rrong Hua </a:t>
            </a:r>
            <a:endParaRPr lang="en-US" altLang="zh-TW" sz="3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algn="ctr"/>
            <a:r>
              <a:rPr lang="zh-TW" altLang="en-US" sz="300" dirty="0">
                <a:solidFill>
                  <a:srgbClr val="333333"/>
                </a:solidFill>
                <a:latin typeface="Arial" panose="020B0604020202020204" pitchFamily="34" charset="0"/>
              </a:rPr>
              <a:t>Embankment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10B4B02E-0A9B-425E-A927-97ACD6505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5686030" y="3493610"/>
            <a:ext cx="349949" cy="8875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0CFFEEA1-E11B-49E6-869B-FF0CD861E02C}"/>
              </a:ext>
            </a:extLst>
          </p:cNvPr>
          <p:cNvSpPr/>
          <p:nvPr/>
        </p:nvSpPr>
        <p:spPr>
          <a:xfrm>
            <a:off x="5581130" y="3429000"/>
            <a:ext cx="40908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00" dirty="0">
                <a:solidFill>
                  <a:srgbClr val="333333"/>
                </a:solidFill>
                <a:latin typeface="Arial" panose="020B0604020202020204" pitchFamily="34" charset="0"/>
              </a:rPr>
              <a:t>Rrong Hua </a:t>
            </a:r>
            <a:endParaRPr lang="en-US" altLang="zh-TW" sz="3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algn="ctr"/>
            <a:r>
              <a:rPr lang="zh-TW" altLang="en-US" sz="300" dirty="0">
                <a:solidFill>
                  <a:srgbClr val="333333"/>
                </a:solidFill>
                <a:latin typeface="Arial" panose="020B0604020202020204" pitchFamily="34" charset="0"/>
              </a:rPr>
              <a:t>Embankment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C6F958FC-58A7-416E-A51F-C433830F5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621" y="3491726"/>
            <a:ext cx="76323" cy="25477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632BDC0-60CE-4D5E-A598-F604FA15B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384" y="3476486"/>
            <a:ext cx="259540" cy="69044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7031F6B7-B2FF-4E67-B642-92900AA88416}"/>
              </a:ext>
            </a:extLst>
          </p:cNvPr>
          <p:cNvSpPr/>
          <p:nvPr/>
        </p:nvSpPr>
        <p:spPr>
          <a:xfrm>
            <a:off x="6197277" y="3452441"/>
            <a:ext cx="441146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00" dirty="0">
                <a:solidFill>
                  <a:srgbClr val="333333"/>
                </a:solidFill>
                <a:latin typeface="Arial" panose="020B0604020202020204" pitchFamily="34" charset="0"/>
              </a:rPr>
              <a:t>Jing Cui Bridge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54545C46-D8CF-446E-90C4-F278A1FAA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664" y="2629396"/>
            <a:ext cx="259540" cy="69044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38CBC428-3AE5-4DD7-BFA8-DA0703952550}"/>
              </a:ext>
            </a:extLst>
          </p:cNvPr>
          <p:cNvSpPr/>
          <p:nvPr/>
        </p:nvSpPr>
        <p:spPr>
          <a:xfrm>
            <a:off x="6151557" y="2605351"/>
            <a:ext cx="441146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00" dirty="0">
                <a:solidFill>
                  <a:srgbClr val="333333"/>
                </a:solidFill>
                <a:latin typeface="Arial" panose="020B0604020202020204" pitchFamily="34" charset="0"/>
              </a:rPr>
              <a:t>Jing Cui Bridge</a:t>
            </a: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C804F59A-3F50-463D-9A49-9F78014FC4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2400" y="2628969"/>
            <a:ext cx="666940" cy="76131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524F456F-2609-4A62-93ED-DEE7A574F192}"/>
              </a:ext>
            </a:extLst>
          </p:cNvPr>
          <p:cNvSpPr/>
          <p:nvPr/>
        </p:nvSpPr>
        <p:spPr>
          <a:xfrm>
            <a:off x="6660121" y="2606664"/>
            <a:ext cx="525379" cy="1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00" dirty="0">
                <a:solidFill>
                  <a:srgbClr val="333333"/>
                </a:solidFill>
                <a:latin typeface="Arial" panose="020B0604020202020204" pitchFamily="34" charset="0"/>
              </a:rPr>
              <a:t>De Lu Wan </a:t>
            </a:r>
            <a:r>
              <a:rPr lang="zh-TW" altLang="en-US" sz="300" dirty="0">
                <a:solidFill>
                  <a:srgbClr val="333333"/>
                </a:solidFill>
                <a:latin typeface="Arial" panose="020B0604020202020204" pitchFamily="34" charset="0"/>
              </a:rPr>
              <a:t>Bridge</a:t>
            </a: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3FEB1EAC-764C-4E3F-9392-5DF2C897BF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4061" y="3497472"/>
            <a:ext cx="666940" cy="76131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CF9C5171-BD71-4612-B469-30E9736093C5}"/>
              </a:ext>
            </a:extLst>
          </p:cNvPr>
          <p:cNvSpPr/>
          <p:nvPr/>
        </p:nvSpPr>
        <p:spPr>
          <a:xfrm>
            <a:off x="6721622" y="3465007"/>
            <a:ext cx="525379" cy="1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00" dirty="0">
                <a:solidFill>
                  <a:srgbClr val="333333"/>
                </a:solidFill>
                <a:latin typeface="Arial" panose="020B0604020202020204" pitchFamily="34" charset="0"/>
              </a:rPr>
              <a:t>De Lu Wan </a:t>
            </a:r>
            <a:r>
              <a:rPr lang="zh-TW" altLang="en-US" sz="300" dirty="0">
                <a:solidFill>
                  <a:srgbClr val="333333"/>
                </a:solidFill>
                <a:latin typeface="Arial" panose="020B0604020202020204" pitchFamily="34" charset="0"/>
              </a:rPr>
              <a:t>Bridge</a:t>
            </a: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DFE3776C-ACF2-4DB5-876C-0571394BF1D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214"/>
          <a:stretch/>
        </p:blipFill>
        <p:spPr>
          <a:xfrm>
            <a:off x="7906460" y="2474845"/>
            <a:ext cx="94294" cy="915169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F70176B7-98D4-465F-9A92-6336E587B25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214"/>
          <a:stretch/>
        </p:blipFill>
        <p:spPr>
          <a:xfrm>
            <a:off x="7952180" y="3390014"/>
            <a:ext cx="94294" cy="91516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B7F8D280-3326-4611-A2BB-850155E4EE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8524" y="4218817"/>
            <a:ext cx="439324" cy="88636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668C7B5D-366D-4B32-91E4-DC606B4C24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5060" y="3358146"/>
            <a:ext cx="439324" cy="8863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EE34F0D-DAC3-4516-B375-BCCD8ADA2D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0741" y="3314917"/>
            <a:ext cx="94294" cy="960402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94E64EA5-5929-4477-94E7-899BB0B77C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05800" y="2528042"/>
            <a:ext cx="129551" cy="829827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1CB954BD-A9FF-4C9A-BD14-E4F2D97F35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7325" y="3443211"/>
            <a:ext cx="129551" cy="82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17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曾文_ALL">
            <a:extLst>
              <a:ext uri="{FF2B5EF4-FFF2-40B4-BE49-F238E27FC236}">
                <a16:creationId xmlns:a16="http://schemas.microsoft.com/office/drawing/2014/main" id="{9D3B65CD-1869-4C64-9556-B0A7AC4245E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22" y="2419867"/>
            <a:ext cx="3876040" cy="15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8CDEE56-9834-4F10-BA42-781D0450837B}"/>
              </a:ext>
            </a:extLst>
          </p:cNvPr>
          <p:cNvSpPr/>
          <p:nvPr/>
        </p:nvSpPr>
        <p:spPr>
          <a:xfrm>
            <a:off x="4220846" y="2738120"/>
            <a:ext cx="76836" cy="144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C5B6AF-B7A6-482C-8D69-C0A9B26DEEFE}"/>
              </a:ext>
            </a:extLst>
          </p:cNvPr>
          <p:cNvSpPr/>
          <p:nvPr/>
        </p:nvSpPr>
        <p:spPr>
          <a:xfrm rot="16200000">
            <a:off x="4012439" y="2800166"/>
            <a:ext cx="48603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00" dirty="0">
                <a:solidFill>
                  <a:srgbClr val="333333"/>
                </a:solidFill>
                <a:latin typeface="Arial" panose="020B0604020202020204" pitchFamily="34" charset="0"/>
              </a:rPr>
              <a:t>Water flow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5ADFE66-6BEE-4EEF-9171-A2F680499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851" y="3157187"/>
            <a:ext cx="92356" cy="9151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E325E29-52B6-4DD8-9827-50C9375CB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883" y="3912106"/>
            <a:ext cx="411403" cy="711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5982ECF-8F9D-4AD2-82DC-F75D5661B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883" y="3130421"/>
            <a:ext cx="411403" cy="7113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03ED36F-6A20-4C57-B4E0-9D88268A33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14"/>
          <a:stretch/>
        </p:blipFill>
        <p:spPr>
          <a:xfrm>
            <a:off x="8028739" y="2280535"/>
            <a:ext cx="94294" cy="91516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BCB09D8-C295-4A06-8874-8D5BDB8661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14"/>
          <a:stretch/>
        </p:blipFill>
        <p:spPr>
          <a:xfrm>
            <a:off x="8015027" y="3068068"/>
            <a:ext cx="94294" cy="91516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01EE614-B05F-404F-A364-45B891A11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555" y="2479085"/>
            <a:ext cx="598185" cy="30221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7D2D66C-455E-4465-9FF9-73BB68518029}"/>
              </a:ext>
            </a:extLst>
          </p:cNvPr>
          <p:cNvSpPr/>
          <p:nvPr/>
        </p:nvSpPr>
        <p:spPr>
          <a:xfrm>
            <a:off x="7130572" y="2452179"/>
            <a:ext cx="508473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00" dirty="0">
                <a:solidFill>
                  <a:srgbClr val="333333"/>
                </a:solidFill>
                <a:latin typeface="Arial" panose="020B0604020202020204" pitchFamily="34" charset="0"/>
              </a:rPr>
              <a:t>Hourly precipitation</a:t>
            </a:r>
            <a:endParaRPr lang="zh-TW" altLang="en-US" sz="3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23554F7-3EDE-421A-94AB-37CF5F16A949}"/>
              </a:ext>
            </a:extLst>
          </p:cNvPr>
          <p:cNvSpPr/>
          <p:nvPr/>
        </p:nvSpPr>
        <p:spPr>
          <a:xfrm>
            <a:off x="7130572" y="2510503"/>
            <a:ext cx="431528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00" dirty="0">
                <a:solidFill>
                  <a:srgbClr val="333333"/>
                </a:solidFill>
                <a:latin typeface="Arial" panose="020B0604020202020204" pitchFamily="34" charset="0"/>
              </a:rPr>
              <a:t>Xin </a:t>
            </a:r>
            <a:r>
              <a:rPr lang="en-US" altLang="zh-TW" sz="300" dirty="0">
                <a:solidFill>
                  <a:srgbClr val="333333"/>
                </a:solidFill>
                <a:latin typeface="Arial" panose="020B0604020202020204" pitchFamily="34" charset="0"/>
              </a:rPr>
              <a:t>M</a:t>
            </a:r>
            <a:r>
              <a:rPr lang="zh-TW" altLang="en-US" sz="300" dirty="0">
                <a:solidFill>
                  <a:srgbClr val="333333"/>
                </a:solidFill>
                <a:latin typeface="Arial" panose="020B0604020202020204" pitchFamily="34" charset="0"/>
              </a:rPr>
              <a:t>ei Bridge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7551C35-8343-40C7-845C-477D2AF054F6}"/>
              </a:ext>
            </a:extLst>
          </p:cNvPr>
          <p:cNvSpPr/>
          <p:nvPr/>
        </p:nvSpPr>
        <p:spPr>
          <a:xfrm>
            <a:off x="7130572" y="2568827"/>
            <a:ext cx="452368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00" dirty="0">
                <a:solidFill>
                  <a:srgbClr val="333333"/>
                </a:solidFill>
                <a:latin typeface="Arial" panose="020B0604020202020204" pitchFamily="34" charset="0"/>
              </a:rPr>
              <a:t>Da Bang Bridge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3F9986F-9B95-4C19-B699-FF70F2289A71}"/>
              </a:ext>
            </a:extLst>
          </p:cNvPr>
          <p:cNvSpPr/>
          <p:nvPr/>
        </p:nvSpPr>
        <p:spPr>
          <a:xfrm>
            <a:off x="7130572" y="2627151"/>
            <a:ext cx="41710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00" dirty="0">
                <a:solidFill>
                  <a:srgbClr val="333333"/>
                </a:solidFill>
                <a:latin typeface="Arial" panose="020B0604020202020204" pitchFamily="34" charset="0"/>
              </a:rPr>
              <a:t>Zi Jing Bridge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C7C6953-77A7-4139-B9C2-067335CBA320}"/>
              </a:ext>
            </a:extLst>
          </p:cNvPr>
          <p:cNvSpPr/>
          <p:nvPr/>
        </p:nvSpPr>
        <p:spPr>
          <a:xfrm>
            <a:off x="7131586" y="2687360"/>
            <a:ext cx="381836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00" dirty="0">
                <a:solidFill>
                  <a:srgbClr val="333333"/>
                </a:solidFill>
                <a:latin typeface="Arial" panose="020B0604020202020204" pitchFamily="34" charset="0"/>
              </a:rPr>
              <a:t>Da Pu Dam</a:t>
            </a:r>
            <a:endParaRPr lang="zh-TW" altLang="en-US" sz="3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FE2C1CA-4CD8-498E-BFBD-3A58DC886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7879" y="3276767"/>
            <a:ext cx="631669" cy="32478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E5C2E2B-8584-4470-9392-9D30D73EB6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3922" y="3912106"/>
            <a:ext cx="439324" cy="8863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381B741-11A2-40D7-B7E7-6A475AD303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0256" y="3128553"/>
            <a:ext cx="439324" cy="8863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70041C80-C0BA-4E7F-AB1C-6865181AC1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4912" y="3111953"/>
            <a:ext cx="94294" cy="96040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28FDAD21-2A93-410D-9187-FFECE5DBC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139" y="2350736"/>
            <a:ext cx="129551" cy="82982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E632EDE-0570-4E29-AB4F-AED0D79B4B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1375" y="3153410"/>
            <a:ext cx="129551" cy="82982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6341793-E722-4489-8123-1FADD1AD96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90599" y="3276767"/>
            <a:ext cx="908575" cy="32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98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圖片 49">
            <a:extLst>
              <a:ext uri="{FF2B5EF4-FFF2-40B4-BE49-F238E27FC236}">
                <a16:creationId xmlns:a16="http://schemas.microsoft.com/office/drawing/2014/main" id="{0EABEE34-1C17-457D-A07B-7795A8543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762" y="-408050"/>
            <a:ext cx="8647558" cy="886556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C0AB4A9-2411-49EF-B50C-65C936B52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30" y="-74295"/>
            <a:ext cx="7159150" cy="6858000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A50C0BAE-01A9-42CF-86D1-A53A01897F49}"/>
              </a:ext>
            </a:extLst>
          </p:cNvPr>
          <p:cNvSpPr/>
          <p:nvPr/>
        </p:nvSpPr>
        <p:spPr>
          <a:xfrm>
            <a:off x="5309870" y="4859425"/>
            <a:ext cx="490220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81805C-DE80-4FCE-AC7B-8F6C50DD9048}"/>
              </a:ext>
            </a:extLst>
          </p:cNvPr>
          <p:cNvSpPr/>
          <p:nvPr/>
        </p:nvSpPr>
        <p:spPr>
          <a:xfrm>
            <a:off x="5242944" y="4876710"/>
            <a:ext cx="6130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Cao-Lan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8ACB378-70EF-4D45-878E-9C2FB3EDA420}"/>
              </a:ext>
            </a:extLst>
          </p:cNvPr>
          <p:cNvSpPr/>
          <p:nvPr/>
        </p:nvSpPr>
        <p:spPr>
          <a:xfrm>
            <a:off x="6078096" y="4628424"/>
            <a:ext cx="512868" cy="2482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332649-9272-4FDE-ABF2-718B94DA61AB}"/>
              </a:ext>
            </a:extLst>
          </p:cNvPr>
          <p:cNvSpPr/>
          <p:nvPr/>
        </p:nvSpPr>
        <p:spPr>
          <a:xfrm>
            <a:off x="5999978" y="4644845"/>
            <a:ext cx="65915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Cha-Shan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11EC670-1275-46A3-A52E-C6C9C1F8418B}"/>
              </a:ext>
            </a:extLst>
          </p:cNvPr>
          <p:cNvSpPr/>
          <p:nvPr/>
        </p:nvSpPr>
        <p:spPr>
          <a:xfrm>
            <a:off x="5064760" y="3376204"/>
            <a:ext cx="490220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A87725-AA36-48C8-84D3-D2B8A89B6D02}"/>
              </a:ext>
            </a:extLst>
          </p:cNvPr>
          <p:cNvSpPr/>
          <p:nvPr/>
        </p:nvSpPr>
        <p:spPr>
          <a:xfrm>
            <a:off x="4983018" y="3393259"/>
            <a:ext cx="65915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Cao-Shan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D5B0A7A-08BF-4C48-95A8-C22396112495}"/>
              </a:ext>
            </a:extLst>
          </p:cNvPr>
          <p:cNvSpPr/>
          <p:nvPr/>
        </p:nvSpPr>
        <p:spPr>
          <a:xfrm>
            <a:off x="6200140" y="3142433"/>
            <a:ext cx="441962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DEE482A-2C87-4E74-8719-671E4CCFD96A}"/>
              </a:ext>
            </a:extLst>
          </p:cNvPr>
          <p:cNvSpPr/>
          <p:nvPr/>
        </p:nvSpPr>
        <p:spPr>
          <a:xfrm>
            <a:off x="6153530" y="3160760"/>
            <a:ext cx="5453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Xin-Mei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7618ACB-AC4A-48A4-856F-580CB5A7A8E3}"/>
              </a:ext>
            </a:extLst>
          </p:cNvPr>
          <p:cNvSpPr/>
          <p:nvPr/>
        </p:nvSpPr>
        <p:spPr>
          <a:xfrm>
            <a:off x="7020560" y="2499813"/>
            <a:ext cx="452120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7E75784-C81C-4B66-B532-05D88DADBD97}"/>
              </a:ext>
            </a:extLst>
          </p:cNvPr>
          <p:cNvSpPr/>
          <p:nvPr/>
        </p:nvSpPr>
        <p:spPr>
          <a:xfrm>
            <a:off x="7023517" y="2516868"/>
            <a:ext cx="46038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Li-Jia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E56CC23F-EC3F-4FAB-8954-4F073410744E}"/>
              </a:ext>
            </a:extLst>
          </p:cNvPr>
          <p:cNvSpPr/>
          <p:nvPr/>
        </p:nvSpPr>
        <p:spPr>
          <a:xfrm>
            <a:off x="4129106" y="4842599"/>
            <a:ext cx="445770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D88BEAE-E17C-4B56-904B-D39541A74D6C}"/>
              </a:ext>
            </a:extLst>
          </p:cNvPr>
          <p:cNvSpPr/>
          <p:nvPr/>
        </p:nvSpPr>
        <p:spPr>
          <a:xfrm>
            <a:off x="4128146" y="4859655"/>
            <a:ext cx="51497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Da-Pu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7C7DFAB-B7A3-45BD-B247-520CCC2B428A}"/>
              </a:ext>
            </a:extLst>
          </p:cNvPr>
          <p:cNvSpPr/>
          <p:nvPr/>
        </p:nvSpPr>
        <p:spPr>
          <a:xfrm>
            <a:off x="6351838" y="3793911"/>
            <a:ext cx="866841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B351FEA-57A3-4157-A507-72636728F532}"/>
              </a:ext>
            </a:extLst>
          </p:cNvPr>
          <p:cNvSpPr/>
          <p:nvPr/>
        </p:nvSpPr>
        <p:spPr>
          <a:xfrm>
            <a:off x="6320700" y="3809695"/>
            <a:ext cx="9538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Ta-Ku-Bu-Yang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034493FA-73B8-49A2-A948-8935C6F9512E}"/>
              </a:ext>
            </a:extLst>
          </p:cNvPr>
          <p:cNvSpPr/>
          <p:nvPr/>
        </p:nvSpPr>
        <p:spPr>
          <a:xfrm>
            <a:off x="6433073" y="1697142"/>
            <a:ext cx="452120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4A281B3-27C4-429D-B514-0C6EAC78A3F2}"/>
              </a:ext>
            </a:extLst>
          </p:cNvPr>
          <p:cNvSpPr/>
          <p:nvPr/>
        </p:nvSpPr>
        <p:spPr>
          <a:xfrm>
            <a:off x="6436882" y="1716013"/>
            <a:ext cx="5188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Le-Ye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82A3ACF3-E28A-43E9-BE57-13515C96BD23}"/>
              </a:ext>
            </a:extLst>
          </p:cNvPr>
          <p:cNvSpPr/>
          <p:nvPr/>
        </p:nvSpPr>
        <p:spPr>
          <a:xfrm>
            <a:off x="7188668" y="1916627"/>
            <a:ext cx="460383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3095C79-79F1-4F41-BAD2-0E0EE41B4B16}"/>
              </a:ext>
            </a:extLst>
          </p:cNvPr>
          <p:cNvSpPr/>
          <p:nvPr/>
        </p:nvSpPr>
        <p:spPr>
          <a:xfrm>
            <a:off x="7118135" y="1933682"/>
            <a:ext cx="6014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Da-Bang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970DC14-1A82-4239-B735-F5677FF51953}"/>
              </a:ext>
            </a:extLst>
          </p:cNvPr>
          <p:cNvSpPr/>
          <p:nvPr/>
        </p:nvSpPr>
        <p:spPr>
          <a:xfrm>
            <a:off x="7790115" y="1933780"/>
            <a:ext cx="1059245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A89DA85-DE55-4FC0-8DD8-1F00ACB97849}"/>
              </a:ext>
            </a:extLst>
          </p:cNvPr>
          <p:cNvSpPr/>
          <p:nvPr/>
        </p:nvSpPr>
        <p:spPr>
          <a:xfrm>
            <a:off x="7881992" y="1958086"/>
            <a:ext cx="86270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Yi-Si-Ji-An-Na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9780FBEA-DB65-43E2-BAE1-689F18684CD6}"/>
              </a:ext>
            </a:extLst>
          </p:cNvPr>
          <p:cNvSpPr/>
          <p:nvPr/>
        </p:nvSpPr>
        <p:spPr>
          <a:xfrm>
            <a:off x="8209748" y="1309241"/>
            <a:ext cx="639612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02F7CAB-803A-470A-939B-F2AF0BBAD734}"/>
              </a:ext>
            </a:extLst>
          </p:cNvPr>
          <p:cNvSpPr/>
          <p:nvPr/>
        </p:nvSpPr>
        <p:spPr>
          <a:xfrm>
            <a:off x="8138260" y="1324072"/>
            <a:ext cx="78258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Zhong-Keng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4C8DC1A5-AE03-4275-9219-FE28FBFF0412}"/>
              </a:ext>
            </a:extLst>
          </p:cNvPr>
          <p:cNvSpPr/>
          <p:nvPr/>
        </p:nvSpPr>
        <p:spPr>
          <a:xfrm>
            <a:off x="8105080" y="790199"/>
            <a:ext cx="861120" cy="24955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F4D7ABA-09C0-49C9-9C05-2D265742FB1C}"/>
              </a:ext>
            </a:extLst>
          </p:cNvPr>
          <p:cNvSpPr/>
          <p:nvPr/>
        </p:nvSpPr>
        <p:spPr>
          <a:xfrm>
            <a:off x="8028194" y="813414"/>
            <a:ext cx="1023037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Chang-Gu-Chuan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21EFBBBD-AC76-468A-BBBA-7B032C9C6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03" y="476036"/>
            <a:ext cx="1560685" cy="1134686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D5B333EF-4019-4416-8201-4956D91C0C5C}"/>
              </a:ext>
            </a:extLst>
          </p:cNvPr>
          <p:cNvSpPr/>
          <p:nvPr/>
        </p:nvSpPr>
        <p:spPr>
          <a:xfrm>
            <a:off x="3262599" y="1418686"/>
            <a:ext cx="54213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dirty="0">
                <a:solidFill>
                  <a:srgbClr val="333333"/>
                </a:solidFill>
                <a:latin typeface="Arial" panose="020B0604020202020204" pitchFamily="34" charset="0"/>
              </a:rPr>
              <a:t>Landslide</a:t>
            </a:r>
            <a:endParaRPr lang="en-US" altLang="zh-TW" sz="600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BA5E8A3-7A3C-40FE-8CC3-FFD4408E7BA9}"/>
              </a:ext>
            </a:extLst>
          </p:cNvPr>
          <p:cNvSpPr/>
          <p:nvPr/>
        </p:nvSpPr>
        <p:spPr>
          <a:xfrm>
            <a:off x="3246569" y="1251518"/>
            <a:ext cx="57419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dirty="0">
                <a:solidFill>
                  <a:srgbClr val="333333"/>
                </a:solidFill>
                <a:latin typeface="Arial" panose="020B0604020202020204" pitchFamily="34" charset="0"/>
              </a:rPr>
              <a:t>Slope area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E0AA051-4210-4C34-888B-83A8A99D77EF}"/>
              </a:ext>
            </a:extLst>
          </p:cNvPr>
          <p:cNvSpPr/>
          <p:nvPr/>
        </p:nvSpPr>
        <p:spPr>
          <a:xfrm>
            <a:off x="3245833" y="1104179"/>
            <a:ext cx="40107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dirty="0">
                <a:solidFill>
                  <a:srgbClr val="333333"/>
                </a:solidFill>
                <a:latin typeface="Arial" panose="020B0604020202020204" pitchFamily="34" charset="0"/>
              </a:rPr>
              <a:t>Creek</a:t>
            </a:r>
            <a:endParaRPr lang="zh-TW" altLang="en-US" sz="6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D789144-7532-43F5-BDE3-1D87A22C8A24}"/>
              </a:ext>
            </a:extLst>
          </p:cNvPr>
          <p:cNvSpPr/>
          <p:nvPr/>
        </p:nvSpPr>
        <p:spPr>
          <a:xfrm>
            <a:off x="3224553" y="900265"/>
            <a:ext cx="166584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dirty="0">
                <a:solidFill>
                  <a:srgbClr val="333333"/>
                </a:solidFill>
                <a:latin typeface="Arial" panose="020B0604020202020204" pitchFamily="34" charset="0"/>
              </a:rPr>
              <a:t>Flow and sediment monitor(main stream)</a:t>
            </a:r>
            <a:endParaRPr lang="zh-TW" altLang="en-US" sz="6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1EAD511-5691-4E7D-8627-CA29374315B3}"/>
              </a:ext>
            </a:extLst>
          </p:cNvPr>
          <p:cNvSpPr/>
          <p:nvPr/>
        </p:nvSpPr>
        <p:spPr>
          <a:xfrm>
            <a:off x="3225589" y="700278"/>
            <a:ext cx="118013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dirty="0">
                <a:solidFill>
                  <a:srgbClr val="333333"/>
                </a:solidFill>
                <a:latin typeface="Arial" panose="020B0604020202020204" pitchFamily="34" charset="0"/>
              </a:rPr>
              <a:t>Flow and sediment monitor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B02C6B3-6B7B-4D01-B940-981C6B67D927}"/>
              </a:ext>
            </a:extLst>
          </p:cNvPr>
          <p:cNvSpPr/>
          <p:nvPr/>
        </p:nvSpPr>
        <p:spPr>
          <a:xfrm>
            <a:off x="3225380" y="476036"/>
            <a:ext cx="308385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dirty="0">
                <a:solidFill>
                  <a:srgbClr val="333333"/>
                </a:solidFill>
                <a:latin typeface="Arial" panose="020B0604020202020204" pitchFamily="34" charset="0"/>
              </a:rPr>
              <a:t>Soil erosion monitor</a:t>
            </a:r>
            <a:endParaRPr lang="zh-TW" altLang="en-US" sz="6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342C5B3F-FEAF-431A-9662-912D23E4D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177" y="306298"/>
            <a:ext cx="989142" cy="169737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EB85FC09-B515-4BD0-8898-4280BBEDF86F}"/>
              </a:ext>
            </a:extLst>
          </p:cNvPr>
          <p:cNvSpPr/>
          <p:nvPr/>
        </p:nvSpPr>
        <p:spPr>
          <a:xfrm>
            <a:off x="3050285" y="246213"/>
            <a:ext cx="59503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b="1" dirty="0">
                <a:solidFill>
                  <a:srgbClr val="333333"/>
                </a:solidFill>
                <a:latin typeface="Arial" panose="020B0604020202020204" pitchFamily="34" charset="0"/>
              </a:rPr>
              <a:t>Legend</a:t>
            </a:r>
            <a:endParaRPr lang="zh-TW" altLang="en-US" sz="9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409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A6D4A462-ED2A-456A-97AD-8F793B3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762" y="-408050"/>
            <a:ext cx="8647558" cy="886556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74553B2-462B-457D-86CF-E8FB00FA3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25" y="0"/>
            <a:ext cx="7159150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1705598-A0BF-4483-A3DF-27E854613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923" y="1370444"/>
            <a:ext cx="909564" cy="57551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01636DF-D142-4F72-B997-33A2BAE9812E}"/>
              </a:ext>
            </a:extLst>
          </p:cNvPr>
          <p:cNvSpPr/>
          <p:nvPr/>
        </p:nvSpPr>
        <p:spPr>
          <a:xfrm>
            <a:off x="2942388" y="1370444"/>
            <a:ext cx="57419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dirty="0">
                <a:solidFill>
                  <a:srgbClr val="333333"/>
                </a:solidFill>
                <a:latin typeface="Arial" panose="020B0604020202020204" pitchFamily="34" charset="0"/>
              </a:rPr>
              <a:t>Slope area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81758E-9EB6-4E5F-83D8-546725629C11}"/>
              </a:ext>
            </a:extLst>
          </p:cNvPr>
          <p:cNvSpPr/>
          <p:nvPr/>
        </p:nvSpPr>
        <p:spPr>
          <a:xfrm>
            <a:off x="2942388" y="1555110"/>
            <a:ext cx="54213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dirty="0">
                <a:solidFill>
                  <a:srgbClr val="333333"/>
                </a:solidFill>
                <a:latin typeface="Arial" panose="020B0604020202020204" pitchFamily="34" charset="0"/>
              </a:rPr>
              <a:t>Landslide</a:t>
            </a:r>
            <a:endParaRPr lang="en-US" altLang="zh-TW" sz="600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6BC146-AC67-45D7-BE25-3A189B2FBC2C}"/>
              </a:ext>
            </a:extLst>
          </p:cNvPr>
          <p:cNvSpPr/>
          <p:nvPr/>
        </p:nvSpPr>
        <p:spPr>
          <a:xfrm>
            <a:off x="2942388" y="1761290"/>
            <a:ext cx="40107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dirty="0">
                <a:solidFill>
                  <a:srgbClr val="333333"/>
                </a:solidFill>
                <a:latin typeface="Arial" panose="020B0604020202020204" pitchFamily="34" charset="0"/>
              </a:rPr>
              <a:t>Creek</a:t>
            </a:r>
            <a:endParaRPr lang="zh-TW" altLang="en-US" sz="6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809A95D-8AFE-4EEB-80FB-A66A4C9DB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217" y="300743"/>
            <a:ext cx="989142" cy="19662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E654F19-20B1-4C85-AB41-C09F8C51D5C9}"/>
              </a:ext>
            </a:extLst>
          </p:cNvPr>
          <p:cNvSpPr/>
          <p:nvPr/>
        </p:nvSpPr>
        <p:spPr>
          <a:xfrm>
            <a:off x="3796217" y="290108"/>
            <a:ext cx="6589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dirty="0">
                <a:solidFill>
                  <a:srgbClr val="333333"/>
                </a:solidFill>
                <a:latin typeface="Arial" panose="020B0604020202020204" pitchFamily="34" charset="0"/>
              </a:rPr>
              <a:t>Legend</a:t>
            </a:r>
            <a:endParaRPr lang="zh-TW" altLang="en-US" sz="10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70F992-04DD-46FD-A2E2-43F75857F0BD}"/>
              </a:ext>
            </a:extLst>
          </p:cNvPr>
          <p:cNvSpPr/>
          <p:nvPr/>
        </p:nvSpPr>
        <p:spPr>
          <a:xfrm>
            <a:off x="3224553" y="900265"/>
            <a:ext cx="166584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dirty="0">
                <a:solidFill>
                  <a:srgbClr val="333333"/>
                </a:solidFill>
                <a:latin typeface="Arial" panose="020B0604020202020204" pitchFamily="34" charset="0"/>
              </a:rPr>
              <a:t>Flow and sediment monitor(main stream)</a:t>
            </a:r>
            <a:endParaRPr lang="zh-TW" altLang="en-US" sz="6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7055D99-60DB-4346-8D6D-486B72870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587" y="557843"/>
            <a:ext cx="2199727" cy="81260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C6F641A-453D-416D-8E7C-F58B11A02E46}"/>
              </a:ext>
            </a:extLst>
          </p:cNvPr>
          <p:cNvSpPr/>
          <p:nvPr/>
        </p:nvSpPr>
        <p:spPr>
          <a:xfrm>
            <a:off x="3034053" y="794932"/>
            <a:ext cx="166584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dirty="0">
                <a:solidFill>
                  <a:srgbClr val="333333"/>
                </a:solidFill>
                <a:latin typeface="Arial" panose="020B0604020202020204" pitchFamily="34" charset="0"/>
              </a:rPr>
              <a:t>Flow and sediment monitor(main stream)</a:t>
            </a:r>
            <a:endParaRPr lang="zh-TW" altLang="en-US" sz="6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EEC9C6-7181-4DF7-BDCA-81AA6E64CE71}"/>
              </a:ext>
            </a:extLst>
          </p:cNvPr>
          <p:cNvSpPr/>
          <p:nvPr/>
        </p:nvSpPr>
        <p:spPr>
          <a:xfrm>
            <a:off x="3034053" y="518879"/>
            <a:ext cx="118013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dirty="0">
                <a:solidFill>
                  <a:srgbClr val="333333"/>
                </a:solidFill>
                <a:latin typeface="Arial" panose="020B0604020202020204" pitchFamily="34" charset="0"/>
              </a:rPr>
              <a:t>Flow and sediment monitor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DCC693-3936-40F4-BF8A-16E0B33EE72D}"/>
              </a:ext>
            </a:extLst>
          </p:cNvPr>
          <p:cNvSpPr/>
          <p:nvPr/>
        </p:nvSpPr>
        <p:spPr>
          <a:xfrm>
            <a:off x="3034053" y="1101070"/>
            <a:ext cx="308385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dirty="0">
                <a:solidFill>
                  <a:srgbClr val="333333"/>
                </a:solidFill>
                <a:latin typeface="Arial" panose="020B0604020202020204" pitchFamily="34" charset="0"/>
              </a:rPr>
              <a:t>Soil erosion monitor</a:t>
            </a:r>
            <a:endParaRPr lang="zh-TW" altLang="en-US" sz="6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7EB89224-A62B-446E-ADCC-226882DD29C1}"/>
              </a:ext>
            </a:extLst>
          </p:cNvPr>
          <p:cNvSpPr/>
          <p:nvPr/>
        </p:nvSpPr>
        <p:spPr>
          <a:xfrm>
            <a:off x="3516584" y="4994999"/>
            <a:ext cx="865804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D71417C-8FC3-4525-811C-3B2849EF09F6}"/>
              </a:ext>
            </a:extLst>
          </p:cNvPr>
          <p:cNvSpPr/>
          <p:nvPr/>
        </p:nvSpPr>
        <p:spPr>
          <a:xfrm>
            <a:off x="3437925" y="5029110"/>
            <a:ext cx="10951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Wan-Da reservoir  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083390F7-A9FC-4E06-BCBD-49817EC49795}"/>
              </a:ext>
            </a:extLst>
          </p:cNvPr>
          <p:cNvSpPr/>
          <p:nvPr/>
        </p:nvSpPr>
        <p:spPr>
          <a:xfrm>
            <a:off x="5063444" y="5196929"/>
            <a:ext cx="865804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A4EABD4-7D2D-4A61-8CEF-BE8D55803785}"/>
              </a:ext>
            </a:extLst>
          </p:cNvPr>
          <p:cNvSpPr/>
          <p:nvPr/>
        </p:nvSpPr>
        <p:spPr>
          <a:xfrm>
            <a:off x="5042229" y="5219699"/>
            <a:ext cx="9396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Ma-Hai-Pu river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269EC9D-00DE-4594-A9E7-6599863C6621}"/>
              </a:ext>
            </a:extLst>
          </p:cNvPr>
          <p:cNvSpPr/>
          <p:nvPr/>
        </p:nvSpPr>
        <p:spPr>
          <a:xfrm>
            <a:off x="6096000" y="4187279"/>
            <a:ext cx="865804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4248898-F084-4409-B5B1-0696A6FEDADC}"/>
              </a:ext>
            </a:extLst>
          </p:cNvPr>
          <p:cNvSpPr/>
          <p:nvPr/>
        </p:nvSpPr>
        <p:spPr>
          <a:xfrm>
            <a:off x="6014177" y="4204334"/>
            <a:ext cx="10294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Ta-Luo-Wan river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15450348-8B62-49D8-8B8D-19B70355BA8F}"/>
              </a:ext>
            </a:extLst>
          </p:cNvPr>
          <p:cNvSpPr/>
          <p:nvPr/>
        </p:nvSpPr>
        <p:spPr>
          <a:xfrm>
            <a:off x="5285314" y="2534005"/>
            <a:ext cx="547796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844DF73-A6BE-4AE4-A3B9-199E178BD385}"/>
              </a:ext>
            </a:extLst>
          </p:cNvPr>
          <p:cNvSpPr/>
          <p:nvPr/>
        </p:nvSpPr>
        <p:spPr>
          <a:xfrm>
            <a:off x="5243370" y="2551061"/>
            <a:ext cx="6527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Ping-Jing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4A2ED3F8-7ED9-4B58-B00B-3495F595382B}"/>
              </a:ext>
            </a:extLst>
          </p:cNvPr>
          <p:cNvSpPr/>
          <p:nvPr/>
        </p:nvSpPr>
        <p:spPr>
          <a:xfrm>
            <a:off x="7272338" y="1870678"/>
            <a:ext cx="1277302" cy="2324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EE64625-3276-4CAF-9253-DC63A9BD0301}"/>
              </a:ext>
            </a:extLst>
          </p:cNvPr>
          <p:cNvSpPr/>
          <p:nvPr/>
        </p:nvSpPr>
        <p:spPr>
          <a:xfrm>
            <a:off x="7198874" y="1887733"/>
            <a:ext cx="143947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Zhuo-Shui river upstream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9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圖片 44">
            <a:extLst>
              <a:ext uri="{FF2B5EF4-FFF2-40B4-BE49-F238E27FC236}">
                <a16:creationId xmlns:a16="http://schemas.microsoft.com/office/drawing/2014/main" id="{B372BEA7-017E-45A7-A710-46E407C3B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762" y="-408050"/>
            <a:ext cx="8647558" cy="886556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F20BB82-6343-4851-82FE-77DC7B400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752" y="0"/>
            <a:ext cx="7159150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5F24C5B-F7E7-4B3C-948D-529116930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545" y="4993125"/>
            <a:ext cx="794255" cy="19662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2E03972-70E3-4F90-9A4C-7EFAE73744E7}"/>
              </a:ext>
            </a:extLst>
          </p:cNvPr>
          <p:cNvSpPr/>
          <p:nvPr/>
        </p:nvSpPr>
        <p:spPr>
          <a:xfrm>
            <a:off x="7892545" y="4968326"/>
            <a:ext cx="6644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dirty="0">
                <a:solidFill>
                  <a:srgbClr val="333333"/>
                </a:solidFill>
                <a:latin typeface="Arial" panose="020B0604020202020204" pitchFamily="34" charset="0"/>
              </a:rPr>
              <a:t>Legend</a:t>
            </a:r>
            <a:endParaRPr lang="zh-TW" altLang="en-US" sz="10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FF2420B-1C70-4DF1-8A27-E7EA3CE78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440" y="5231309"/>
            <a:ext cx="1200852" cy="19662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A0F917B-0DE0-4976-A080-0FB31D51C99D}"/>
              </a:ext>
            </a:extLst>
          </p:cNvPr>
          <p:cNvSpPr/>
          <p:nvPr/>
        </p:nvSpPr>
        <p:spPr>
          <a:xfrm>
            <a:off x="7354919" y="5202761"/>
            <a:ext cx="166584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dirty="0">
                <a:solidFill>
                  <a:srgbClr val="333333"/>
                </a:solidFill>
                <a:latin typeface="Arial" panose="020B0604020202020204" pitchFamily="34" charset="0"/>
              </a:rPr>
              <a:t>Flow and sediment monitor(main stream)</a:t>
            </a:r>
            <a:endParaRPr lang="zh-TW" altLang="en-US" sz="6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0DD071C-1473-42C7-8B5F-D2C8E5718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250" y="5603989"/>
            <a:ext cx="1965160" cy="19662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62B6A50-E13F-429E-9A4D-469A8528E4DD}"/>
              </a:ext>
            </a:extLst>
          </p:cNvPr>
          <p:cNvSpPr/>
          <p:nvPr/>
        </p:nvSpPr>
        <p:spPr>
          <a:xfrm>
            <a:off x="7354919" y="5563485"/>
            <a:ext cx="118013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dirty="0">
                <a:solidFill>
                  <a:srgbClr val="333333"/>
                </a:solidFill>
                <a:latin typeface="Arial" panose="020B0604020202020204" pitchFamily="34" charset="0"/>
              </a:rPr>
              <a:t>Flow and sediment monitor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537B218-9134-49FC-9A67-B05BD6AC4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409" y="5918862"/>
            <a:ext cx="1965160" cy="60004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ADF4EBC-B370-4012-8CD4-C594A7CECB3B}"/>
              </a:ext>
            </a:extLst>
          </p:cNvPr>
          <p:cNvSpPr/>
          <p:nvPr/>
        </p:nvSpPr>
        <p:spPr>
          <a:xfrm>
            <a:off x="7270548" y="6094920"/>
            <a:ext cx="57419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dirty="0">
                <a:solidFill>
                  <a:srgbClr val="333333"/>
                </a:solidFill>
                <a:latin typeface="Arial" panose="020B0604020202020204" pitchFamily="34" charset="0"/>
              </a:rPr>
              <a:t>Slope area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AF40ADF-6194-4B8F-B23F-891EF6249E7D}"/>
              </a:ext>
            </a:extLst>
          </p:cNvPr>
          <p:cNvSpPr/>
          <p:nvPr/>
        </p:nvSpPr>
        <p:spPr>
          <a:xfrm>
            <a:off x="7286578" y="6306915"/>
            <a:ext cx="54213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dirty="0">
                <a:solidFill>
                  <a:srgbClr val="333333"/>
                </a:solidFill>
                <a:latin typeface="Arial" panose="020B0604020202020204" pitchFamily="34" charset="0"/>
              </a:rPr>
              <a:t>Landslide</a:t>
            </a:r>
            <a:endParaRPr lang="en-US" altLang="zh-TW" sz="600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378726-B9E0-469B-A5B2-740BE8EF8E8A}"/>
              </a:ext>
            </a:extLst>
          </p:cNvPr>
          <p:cNvSpPr/>
          <p:nvPr/>
        </p:nvSpPr>
        <p:spPr>
          <a:xfrm>
            <a:off x="7270548" y="5896492"/>
            <a:ext cx="40107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dirty="0">
                <a:solidFill>
                  <a:srgbClr val="333333"/>
                </a:solidFill>
                <a:latin typeface="Arial" panose="020B0604020202020204" pitchFamily="34" charset="0"/>
              </a:rPr>
              <a:t>Creek</a:t>
            </a:r>
            <a:endParaRPr lang="zh-TW" altLang="en-US" sz="6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637FB4E-3613-47AA-92BD-D04674FC4522}"/>
              </a:ext>
            </a:extLst>
          </p:cNvPr>
          <p:cNvSpPr/>
          <p:nvPr/>
        </p:nvSpPr>
        <p:spPr>
          <a:xfrm>
            <a:off x="5044440" y="5295094"/>
            <a:ext cx="919480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383850-922F-4D7C-A568-7FFE57F4F5F0}"/>
              </a:ext>
            </a:extLst>
          </p:cNvPr>
          <p:cNvSpPr/>
          <p:nvPr/>
        </p:nvSpPr>
        <p:spPr>
          <a:xfrm>
            <a:off x="4975830" y="5320209"/>
            <a:ext cx="10567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West He-Huan Mt.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F98D5416-F27C-4C06-90E4-1BF418EAFF8B}"/>
              </a:ext>
            </a:extLst>
          </p:cNvPr>
          <p:cNvSpPr/>
          <p:nvPr/>
        </p:nvSpPr>
        <p:spPr>
          <a:xfrm>
            <a:off x="6349843" y="4644854"/>
            <a:ext cx="553877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396C8F-A2DA-459D-93B5-71A7E76AD1A8}"/>
              </a:ext>
            </a:extLst>
          </p:cNvPr>
          <p:cNvSpPr/>
          <p:nvPr/>
        </p:nvSpPr>
        <p:spPr>
          <a:xfrm>
            <a:off x="6296944" y="4663725"/>
            <a:ext cx="6799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Bi-Lyu Mt.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CD330EF5-8387-4A89-B5DC-6ABCAA532BFD}"/>
              </a:ext>
            </a:extLst>
          </p:cNvPr>
          <p:cNvSpPr/>
          <p:nvPr/>
        </p:nvSpPr>
        <p:spPr>
          <a:xfrm>
            <a:off x="5543732" y="4453181"/>
            <a:ext cx="679994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ACAC08C-3967-4EAE-AFD3-A7B87340FDB6}"/>
              </a:ext>
            </a:extLst>
          </p:cNvPr>
          <p:cNvSpPr/>
          <p:nvPr/>
        </p:nvSpPr>
        <p:spPr>
          <a:xfrm>
            <a:off x="5504180" y="4470236"/>
            <a:ext cx="7569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Bi-Lyu river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840BBAD7-579E-4CB0-ACB8-C48EDF60E81E}"/>
              </a:ext>
            </a:extLst>
          </p:cNvPr>
          <p:cNvSpPr/>
          <p:nvPr/>
        </p:nvSpPr>
        <p:spPr>
          <a:xfrm>
            <a:off x="3870786" y="4220681"/>
            <a:ext cx="376094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D072AAE-3C81-4C63-B96B-766CB7975C4F}"/>
              </a:ext>
            </a:extLst>
          </p:cNvPr>
          <p:cNvSpPr/>
          <p:nvPr/>
        </p:nvSpPr>
        <p:spPr>
          <a:xfrm>
            <a:off x="3847162" y="4250691"/>
            <a:ext cx="4363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De-Ji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EF308471-268F-4376-9305-753DB9DF14B3}"/>
              </a:ext>
            </a:extLst>
          </p:cNvPr>
          <p:cNvSpPr/>
          <p:nvPr/>
        </p:nvSpPr>
        <p:spPr>
          <a:xfrm>
            <a:off x="4228894" y="3698879"/>
            <a:ext cx="495506" cy="2893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5B7A568-52BC-45DA-92ED-005F71AA5E88}"/>
              </a:ext>
            </a:extLst>
          </p:cNvPr>
          <p:cNvSpPr/>
          <p:nvPr/>
        </p:nvSpPr>
        <p:spPr>
          <a:xfrm>
            <a:off x="4169511" y="3730167"/>
            <a:ext cx="6142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Jia-Yang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C6BB97E-D743-4F13-8618-0B114826CD98}"/>
              </a:ext>
            </a:extLst>
          </p:cNvPr>
          <p:cNvSpPr/>
          <p:nvPr/>
        </p:nvSpPr>
        <p:spPr>
          <a:xfrm>
            <a:off x="4843165" y="3594021"/>
            <a:ext cx="414635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F66E86E-B866-4410-B0CA-3CE69212247D}"/>
              </a:ext>
            </a:extLst>
          </p:cNvPr>
          <p:cNvSpPr/>
          <p:nvPr/>
        </p:nvSpPr>
        <p:spPr>
          <a:xfrm>
            <a:off x="4818256" y="3622445"/>
            <a:ext cx="4523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 Mt.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6717DEA7-0F23-4710-8B2F-C91F8AD6A375}"/>
              </a:ext>
            </a:extLst>
          </p:cNvPr>
          <p:cNvSpPr/>
          <p:nvPr/>
        </p:nvSpPr>
        <p:spPr>
          <a:xfrm>
            <a:off x="5181353" y="2973957"/>
            <a:ext cx="452368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68C1A00-5FCF-4A97-A8C9-4D8A66077023}"/>
              </a:ext>
            </a:extLst>
          </p:cNvPr>
          <p:cNvSpPr/>
          <p:nvPr/>
        </p:nvSpPr>
        <p:spPr>
          <a:xfrm>
            <a:off x="5098798" y="3005663"/>
            <a:ext cx="6174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Huan Mt.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A4160B6-886F-4BDC-8676-CBADCCF46180}"/>
              </a:ext>
            </a:extLst>
          </p:cNvPr>
          <p:cNvSpPr/>
          <p:nvPr/>
        </p:nvSpPr>
        <p:spPr>
          <a:xfrm>
            <a:off x="5952173" y="3449324"/>
            <a:ext cx="641667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75E7D8F-9477-41E0-88EF-24A927478B9F}"/>
              </a:ext>
            </a:extLst>
          </p:cNvPr>
          <p:cNvSpPr/>
          <p:nvPr/>
        </p:nvSpPr>
        <p:spPr>
          <a:xfrm>
            <a:off x="5884117" y="3466310"/>
            <a:ext cx="7777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Cha-Yan Mt.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C5536DE9-D1E7-49E4-B05A-2C152EC687F2}"/>
              </a:ext>
            </a:extLst>
          </p:cNvPr>
          <p:cNvSpPr/>
          <p:nvPr/>
        </p:nvSpPr>
        <p:spPr>
          <a:xfrm>
            <a:off x="3460159" y="2637319"/>
            <a:ext cx="619080" cy="23608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3BB0015-14DB-45B0-AB51-7CB06C6529B9}"/>
              </a:ext>
            </a:extLst>
          </p:cNvPr>
          <p:cNvSpPr/>
          <p:nvPr/>
        </p:nvSpPr>
        <p:spPr>
          <a:xfrm>
            <a:off x="3396840" y="2647638"/>
            <a:ext cx="7457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Zhi-Le river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B84641C6-A13F-4712-A997-E6B5CDBF74A8}"/>
              </a:ext>
            </a:extLst>
          </p:cNvPr>
          <p:cNvSpPr/>
          <p:nvPr/>
        </p:nvSpPr>
        <p:spPr>
          <a:xfrm>
            <a:off x="4962853" y="2205053"/>
            <a:ext cx="738993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6836F47-DD1F-4AC8-B52A-C43965415348}"/>
              </a:ext>
            </a:extLst>
          </p:cNvPr>
          <p:cNvSpPr/>
          <p:nvPr/>
        </p:nvSpPr>
        <p:spPr>
          <a:xfrm>
            <a:off x="4903385" y="2220513"/>
            <a:ext cx="85792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Si-Ji-Lang Mt.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9196AD9A-8181-49BC-A5D0-1504A04D2026}"/>
              </a:ext>
            </a:extLst>
          </p:cNvPr>
          <p:cNvSpPr/>
          <p:nvPr/>
        </p:nvSpPr>
        <p:spPr>
          <a:xfrm>
            <a:off x="7104896" y="2711857"/>
            <a:ext cx="1133447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E6F2462-FA67-40D7-A250-04A75E2E508F}"/>
              </a:ext>
            </a:extLst>
          </p:cNvPr>
          <p:cNvSpPr/>
          <p:nvPr/>
        </p:nvSpPr>
        <p:spPr>
          <a:xfrm>
            <a:off x="7040510" y="2726275"/>
            <a:ext cx="12939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Nan-Hu river upstream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89B75C24-ED1B-47DA-9076-29BDB989126B}"/>
              </a:ext>
            </a:extLst>
          </p:cNvPr>
          <p:cNvSpPr/>
          <p:nvPr/>
        </p:nvSpPr>
        <p:spPr>
          <a:xfrm>
            <a:off x="6720840" y="1718082"/>
            <a:ext cx="833120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42D21C0-2ACD-43D9-A37B-ABB5481A1D20}"/>
              </a:ext>
            </a:extLst>
          </p:cNvPr>
          <p:cNvSpPr/>
          <p:nvPr/>
        </p:nvSpPr>
        <p:spPr>
          <a:xfrm>
            <a:off x="6649199" y="1735138"/>
            <a:ext cx="9797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You-Sheng river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E54957DE-DC74-4096-8086-3B7B8184875F}"/>
              </a:ext>
            </a:extLst>
          </p:cNvPr>
          <p:cNvSpPr/>
          <p:nvPr/>
        </p:nvSpPr>
        <p:spPr>
          <a:xfrm>
            <a:off x="5633721" y="1585244"/>
            <a:ext cx="821547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6FCF823-D391-4148-883B-3A02E918CDA6}"/>
              </a:ext>
            </a:extLst>
          </p:cNvPr>
          <p:cNvSpPr/>
          <p:nvPr/>
        </p:nvSpPr>
        <p:spPr>
          <a:xfrm>
            <a:off x="5567126" y="1603040"/>
            <a:ext cx="9749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Qi-Jia-Wan river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F7122584-72E0-496B-9557-BBC90B90E79C}"/>
              </a:ext>
            </a:extLst>
          </p:cNvPr>
          <p:cNvSpPr/>
          <p:nvPr/>
        </p:nvSpPr>
        <p:spPr>
          <a:xfrm>
            <a:off x="5621756" y="890760"/>
            <a:ext cx="821547" cy="249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1ADA487-66AA-4350-8D4E-B47C6C754267}"/>
              </a:ext>
            </a:extLst>
          </p:cNvPr>
          <p:cNvSpPr/>
          <p:nvPr/>
        </p:nvSpPr>
        <p:spPr>
          <a:xfrm>
            <a:off x="5594691" y="902644"/>
            <a:ext cx="8996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Wu-Luo-Fu Mt.</a:t>
            </a:r>
            <a:endParaRPr lang="zh-TW" altLang="en-US" sz="8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610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238</Words>
  <Application>Microsoft Office PowerPoint</Application>
  <PresentationFormat>寬螢幕</PresentationFormat>
  <Paragraphs>97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Tosha.E.T</dc:creator>
  <cp:lastModifiedBy>Tosha.E.T</cp:lastModifiedBy>
  <cp:revision>45</cp:revision>
  <dcterms:created xsi:type="dcterms:W3CDTF">2022-08-16T02:23:39Z</dcterms:created>
  <dcterms:modified xsi:type="dcterms:W3CDTF">2022-08-16T07:56:34Z</dcterms:modified>
</cp:coreProperties>
</file>